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6" r:id="rId6"/>
    <p:sldId id="274" r:id="rId7"/>
    <p:sldId id="260" r:id="rId8"/>
    <p:sldId id="275" r:id="rId9"/>
    <p:sldId id="276" r:id="rId10"/>
    <p:sldId id="302"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277" r:id="rId26"/>
  </p:sldIdLst>
  <p:sldSz cx="9144000" cy="5143500" type="screen16x9"/>
  <p:notesSz cx="6858000" cy="9144000"/>
  <p:embeddedFontLst>
    <p:embeddedFont>
      <p:font typeface="Calibri" panose="020F0502020204030204"/>
      <p:regular r:id="rId30"/>
    </p:embeddedFont>
    <p:embeddedFont>
      <p:font typeface="Bookman Old Style" panose="02050604050505020204" pitchFamily="18" charset="0"/>
      <p:regular r:id="rId31"/>
      <p:bold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88" userDrawn="1">
          <p15:clr>
            <a:srgbClr val="A4A3A4"/>
          </p15:clr>
        </p15:guide>
        <p15:guide id="2" pos="2880" userDrawn="1">
          <p15:clr>
            <a:srgbClr val="A4A3A4"/>
          </p15:clr>
        </p15:guide>
        <p15:guide id="3" orient="horz" pos="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3" d="100"/>
          <a:sy n="93" d="100"/>
        </p:scale>
        <p:origin x="726" y="66"/>
      </p:cViewPr>
      <p:guideLst>
        <p:guide orient="horz" pos="1188"/>
        <p:guide pos="2880"/>
        <p:guide orient="horz" pos="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Department of Computer Science and Engineering</a:t>
            </a:r>
            <a:endParaRPr lang="en-US" smtClean="0"/>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a:spLocks noGrp="1"/>
          </p:cNvSpPr>
          <p:nvPr>
            <p:ph type="body" idx="1"/>
          </p:nvPr>
        </p:nvSpPr>
        <p:spPr>
          <a:xfrm>
            <a:off x="457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p:txBody>
      </p:sp>
      <p:sp>
        <p:nvSpPr>
          <p:cNvPr id="20" name="Google Shape;20;p21"/>
          <p:cNvSpPr txBox="1">
            <a:spLocks noGrp="1"/>
          </p:cNvSpPr>
          <p:nvPr>
            <p:ph type="body" idx="2"/>
          </p:nvPr>
        </p:nvSpPr>
        <p:spPr>
          <a:xfrm>
            <a:off x="4648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p:txBody>
      </p:sp>
      <p:sp>
        <p:nvSpPr>
          <p:cNvPr id="21" name="Google Shape;21;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22" name="Google Shape;22;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23" name="Google Shape;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mtClean="0"/>
              <a:t>Department of Computer Science and Engineering</a:t>
            </a:r>
            <a:endParaRPr lang="en-US" smtClean="0"/>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2.png"/><Relationship Id="rId3" Type="http://schemas.openxmlformats.org/officeDocument/2006/relationships/tags" Target="../tags/tag1.xml"/><Relationship Id="rId2" Type="http://schemas.microsoft.com/office/2007/relationships/media" Target="../media/media1.mp4"/><Relationship Id="rId10" Type="http://schemas.openxmlformats.org/officeDocument/2006/relationships/notesSlide" Target="../notesSlides/notesSlide4.xml"/><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3.xml"/><Relationship Id="rId2" Type="http://schemas.microsoft.com/office/2007/relationships/media" Target="../media/media2.mp4"/><Relationship Id="rId1" Type="http://schemas.openxmlformats.org/officeDocument/2006/relationships/video" Target="../media/media2.mp4"/></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716915" y="739775"/>
            <a:ext cx="8037830" cy="1502410"/>
          </a:xfrm>
        </p:spPr>
        <p:txBody>
          <a:bodyPr/>
          <a:lstStyle/>
          <a:p>
            <a:r>
              <a:rPr lang="en-IN" sz="2400" dirty="0" smtClean="0">
                <a:latin typeface="Times New Roman" panose="02020603050405020304" charset="0"/>
                <a:cs typeface="Times New Roman" panose="02020603050405020304" charset="0"/>
                <a:sym typeface="+mn-ea"/>
              </a:rPr>
              <a:t>A Seminar on</a:t>
            </a:r>
            <a:br>
              <a:rPr lang="en-IN" sz="2800" b="1" dirty="0" smtClean="0">
                <a:latin typeface="Times New Roman" panose="02020603050405020304" charset="0"/>
                <a:cs typeface="Times New Roman" panose="02020603050405020304" charset="0"/>
                <a:sym typeface="+mn-ea"/>
              </a:rPr>
            </a:br>
            <a:r>
              <a:rPr lang="en-IN" sz="2400" b="1" dirty="0" smtClean="0">
                <a:latin typeface="Times New Roman" panose="02020603050405020304" charset="0"/>
                <a:cs typeface="Times New Roman" panose="02020603050405020304" charset="0"/>
                <a:sym typeface="+mn-ea"/>
              </a:rPr>
              <a:t>DFFMD-A DEEPFAKE FACE MASK DATASET FOR INFECTIOUS DISEASE ERA WITH DEEPFAKE DETECTION ALGORITHMS</a:t>
            </a:r>
            <a:endParaRPr lang="en-IN" altLang="en-US" sz="2400" b="1" dirty="0" smtClean="0">
              <a:latin typeface="Times New Roman" panose="02020603050405020304" charset="0"/>
              <a:cs typeface="Times New Roman" panose="02020603050405020304" charset="0"/>
              <a:sym typeface="+mn-ea"/>
            </a:endParaRPr>
          </a:p>
        </p:txBody>
      </p:sp>
      <p:sp>
        <p:nvSpPr>
          <p:cNvPr id="3" name="TextBox 2"/>
          <p:cNvSpPr txBox="1"/>
          <p:nvPr/>
        </p:nvSpPr>
        <p:spPr>
          <a:xfrm>
            <a:off x="594995" y="3265805"/>
            <a:ext cx="4514215" cy="1168400"/>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Team Details </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Team No-1</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1. Ch.Sweekruthi Reshma   </a:t>
            </a:r>
            <a:r>
              <a:rPr lang="en-US" dirty="0" smtClean="0">
                <a:latin typeface="Times New Roman" panose="02020603050405020304" charset="0"/>
                <a:cs typeface="Times New Roman" panose="02020603050405020304" charset="0"/>
              </a:rPr>
              <a:t>(</a:t>
            </a:r>
            <a:r>
              <a:rPr lang="en-IN" altLang="en-US" dirty="0" smtClean="0">
                <a:latin typeface="Times New Roman" panose="02020603050405020304" charset="0"/>
                <a:cs typeface="Times New Roman" panose="02020603050405020304" charset="0"/>
              </a:rPr>
              <a:t>21EG505810</a:t>
            </a:r>
            <a:r>
              <a:rPr lang="en-US" dirty="0" smtClean="0">
                <a:latin typeface="Times New Roman" panose="02020603050405020304" charset="0"/>
                <a:cs typeface="Times New Roman" panose="02020603050405020304" charset="0"/>
              </a:rPr>
              <a:t>)</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2. </a:t>
            </a:r>
            <a:r>
              <a:rPr lang="en-IN" altLang="en-US" dirty="0">
                <a:latin typeface="Times New Roman" panose="02020603050405020304" charset="0"/>
                <a:cs typeface="Times New Roman" panose="02020603050405020304" charset="0"/>
              </a:rPr>
              <a:t>L.Sreepadh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21EG505845</a:t>
            </a:r>
            <a:r>
              <a:rPr lang="en-US" dirty="0" smtClean="0">
                <a:latin typeface="Times New Roman" panose="02020603050405020304" charset="0"/>
                <a:cs typeface="Times New Roman" panose="02020603050405020304" charset="0"/>
              </a:rPr>
              <a:t>)</a:t>
            </a:r>
            <a:endParaRPr lang="en-US" dirty="0" smtClean="0">
              <a:latin typeface="Times New Roman" panose="02020603050405020304" charset="0"/>
              <a:cs typeface="Times New Roman" panose="02020603050405020304" charset="0"/>
            </a:endParaRPr>
          </a:p>
          <a:p>
            <a:pPr marL="0" indent="0">
              <a:buFont typeface="+mj-lt"/>
              <a:buNone/>
            </a:pPr>
            <a:r>
              <a:rPr lang="en-IN" altLang="en-US" dirty="0">
                <a:latin typeface="Times New Roman" panose="02020603050405020304" charset="0"/>
                <a:cs typeface="Times New Roman" panose="02020603050405020304" charset="0"/>
              </a:rPr>
              <a:t>3. T.Meghanath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21EG505865</a:t>
            </a:r>
            <a:r>
              <a:rPr lang="en-US" dirty="0">
                <a:latin typeface="Times New Roman" panose="02020603050405020304" charset="0"/>
                <a:cs typeface="Times New Roman" panose="02020603050405020304" charset="0"/>
              </a:rPr>
              <a:t>)</a:t>
            </a:r>
            <a:endParaRPr lang="en-US" dirty="0">
              <a:latin typeface="Times New Roman" panose="02020603050405020304" charset="0"/>
              <a:cs typeface="Times New Roman" panose="02020603050405020304" charset="0"/>
            </a:endParaRPr>
          </a:p>
        </p:txBody>
      </p:sp>
      <p:sp>
        <p:nvSpPr>
          <p:cNvPr id="8" name="TextBox 7"/>
          <p:cNvSpPr txBox="1"/>
          <p:nvPr/>
        </p:nvSpPr>
        <p:spPr>
          <a:xfrm>
            <a:off x="5920105" y="3481070"/>
            <a:ext cx="2329180" cy="737235"/>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Project Supervisor </a:t>
            </a:r>
            <a:endParaRPr lang="en-US" dirty="0" smtClean="0">
              <a:latin typeface="Times New Roman" panose="02020603050405020304" charset="0"/>
              <a:cs typeface="Times New Roman" panose="02020603050405020304" charset="0"/>
            </a:endParaRPr>
          </a:p>
          <a:p>
            <a:r>
              <a:rPr lang="en-IN" altLang="en-US" dirty="0" smtClean="0">
                <a:latin typeface="Times New Roman" panose="02020603050405020304" charset="0"/>
                <a:cs typeface="Times New Roman" panose="02020603050405020304" charset="0"/>
              </a:rPr>
              <a:t>Mrs.B.Ujwala</a:t>
            </a:r>
            <a:endParaRPr lang="en-US" dirty="0" smtClean="0">
              <a:latin typeface="Times New Roman" panose="02020603050405020304" charset="0"/>
              <a:cs typeface="Times New Roman" panose="02020603050405020304" charset="0"/>
            </a:endParaRPr>
          </a:p>
          <a:p>
            <a:r>
              <a:rPr lang="en-IN" altLang="en-US" dirty="0">
                <a:latin typeface="Times New Roman" panose="02020603050405020304" charset="0"/>
                <a:cs typeface="Times New Roman" panose="02020603050405020304" charset="0"/>
              </a:rPr>
              <a:t>Assistant Professor</a:t>
            </a:r>
            <a:endParaRPr lang="en-IN" altLang="en-US"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US" altLang="en-IN">
                <a:latin typeface="Times New Roman" panose="02020603050405020304" charset="0"/>
                <a:cs typeface="Times New Roman" panose="02020603050405020304" charset="0"/>
              </a:rPr>
              <a:t>2</a:t>
            </a:r>
            <a:r>
              <a:rPr lang="en-IN" altLang="en-US">
                <a:latin typeface="Times New Roman" panose="02020603050405020304" charset="0"/>
                <a:cs typeface="Times New Roman" panose="02020603050405020304" charset="0"/>
              </a:rPr>
              <a:t>3</a:t>
            </a:r>
            <a:r>
              <a:rPr lang="en-US" altLang="en-IN">
                <a:latin typeface="Times New Roman" panose="02020603050405020304" charset="0"/>
                <a:cs typeface="Times New Roman" panose="02020603050405020304" charset="0"/>
              </a:rPr>
              <a:t> March </a:t>
            </a:r>
            <a:r>
              <a:rPr lang="en-IN" altLang="en-US">
                <a:latin typeface="Times New Roman" panose="02020603050405020304" charset="0"/>
                <a:cs typeface="Times New Roman" panose="02020603050405020304" charset="0"/>
              </a:rPr>
              <a:t>2024</a:t>
            </a:r>
            <a:endParaRPr lang="en-IN" altLang="en-US">
              <a:latin typeface="Times New Roman" panose="02020603050405020304" charset="0"/>
              <a:cs typeface="Times New Roman" panose="02020603050405020304" charset="0"/>
            </a:endParaRPr>
          </a:p>
        </p:txBody>
      </p:sp>
      <p:sp>
        <p:nvSpPr>
          <p:cNvPr id="5" name="Footer Placeholder 4"/>
          <p:cNvSpPr>
            <a:spLocks noGrp="1"/>
          </p:cNvSpPr>
          <p:nvPr>
            <p:ph type="ftr" idx="11"/>
          </p:nvPr>
        </p:nvSpPr>
        <p:spPr>
          <a:xfrm>
            <a:off x="3124200" y="4767580"/>
            <a:ext cx="367855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457200" y="991235"/>
            <a:ext cx="4114165" cy="3539490"/>
          </a:xfrm>
          <a:prstGeom prst="rect">
            <a:avLst/>
          </a:prstGeom>
        </p:spPr>
      </p:pic>
      <p:pic>
        <p:nvPicPr>
          <p:cNvPr id="9" name="Picture 8"/>
          <p:cNvPicPr>
            <a:picLocks noChangeAspect="1"/>
          </p:cNvPicPr>
          <p:nvPr/>
        </p:nvPicPr>
        <p:blipFill>
          <a:blip r:embed="rId2"/>
          <a:stretch>
            <a:fillRect/>
          </a:stretch>
        </p:blipFill>
        <p:spPr>
          <a:xfrm>
            <a:off x="4815205" y="1235075"/>
            <a:ext cx="4004310" cy="26727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60960" y="1292225"/>
            <a:ext cx="4054475" cy="2558415"/>
          </a:xfrm>
          <a:prstGeom prst="rect">
            <a:avLst/>
          </a:prstGeom>
        </p:spPr>
      </p:pic>
      <p:pic>
        <p:nvPicPr>
          <p:cNvPr id="8" name="Picture 7"/>
          <p:cNvPicPr>
            <a:picLocks noChangeAspect="1"/>
          </p:cNvPicPr>
          <p:nvPr/>
        </p:nvPicPr>
        <p:blipFill>
          <a:blip r:embed="rId2"/>
          <a:stretch>
            <a:fillRect/>
          </a:stretch>
        </p:blipFill>
        <p:spPr>
          <a:xfrm>
            <a:off x="4170045" y="1292225"/>
            <a:ext cx="4783455" cy="2840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rcRect t="54607"/>
          <a:stretch>
            <a:fillRect/>
          </a:stretch>
        </p:blipFill>
        <p:spPr>
          <a:xfrm>
            <a:off x="283845" y="1889125"/>
            <a:ext cx="4139565" cy="1242060"/>
          </a:xfrm>
          <a:prstGeom prst="rect">
            <a:avLst/>
          </a:prstGeom>
        </p:spPr>
      </p:pic>
      <p:pic>
        <p:nvPicPr>
          <p:cNvPr id="9" name="Picture 8"/>
          <p:cNvPicPr>
            <a:picLocks noChangeAspect="1"/>
          </p:cNvPicPr>
          <p:nvPr/>
        </p:nvPicPr>
        <p:blipFill>
          <a:blip r:embed="rId2"/>
          <a:stretch>
            <a:fillRect/>
          </a:stretch>
        </p:blipFill>
        <p:spPr>
          <a:xfrm>
            <a:off x="4513580" y="1253490"/>
            <a:ext cx="4237355" cy="2720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347980" y="1308735"/>
            <a:ext cx="4414520" cy="2706370"/>
          </a:xfrm>
          <a:prstGeom prst="rect">
            <a:avLst/>
          </a:prstGeom>
        </p:spPr>
      </p:pic>
      <p:pic>
        <p:nvPicPr>
          <p:cNvPr id="8" name="Picture 7"/>
          <p:cNvPicPr>
            <a:picLocks noChangeAspect="1"/>
          </p:cNvPicPr>
          <p:nvPr/>
        </p:nvPicPr>
        <p:blipFill>
          <a:blip r:embed="rId2"/>
          <a:stretch>
            <a:fillRect/>
          </a:stretch>
        </p:blipFill>
        <p:spPr>
          <a:xfrm>
            <a:off x="4855845" y="1308735"/>
            <a:ext cx="4057650" cy="27070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341630" y="1270000"/>
            <a:ext cx="3593465" cy="3265170"/>
          </a:xfrm>
          <a:prstGeom prst="rect">
            <a:avLst/>
          </a:prstGeom>
        </p:spPr>
      </p:pic>
      <p:pic>
        <p:nvPicPr>
          <p:cNvPr id="9" name="Picture 8"/>
          <p:cNvPicPr>
            <a:picLocks noChangeAspect="1"/>
          </p:cNvPicPr>
          <p:nvPr/>
        </p:nvPicPr>
        <p:blipFill>
          <a:blip r:embed="rId2"/>
          <a:stretch>
            <a:fillRect/>
          </a:stretch>
        </p:blipFill>
        <p:spPr>
          <a:xfrm>
            <a:off x="4095750" y="1711960"/>
            <a:ext cx="4591050" cy="2456180"/>
          </a:xfrm>
          <a:prstGeom prst="rect">
            <a:avLst/>
          </a:prstGeom>
        </p:spPr>
      </p:pic>
      <p:sp>
        <p:nvSpPr>
          <p:cNvPr id="5" name="Text Box 4"/>
          <p:cNvSpPr txBox="1"/>
          <p:nvPr/>
        </p:nvSpPr>
        <p:spPr>
          <a:xfrm>
            <a:off x="430530" y="1002030"/>
            <a:ext cx="1550670" cy="306705"/>
          </a:xfrm>
          <a:prstGeom prst="rect">
            <a:avLst/>
          </a:prstGeom>
          <a:noFill/>
        </p:spPr>
        <p:txBody>
          <a:bodyPr wrap="square" rtlCol="0">
            <a:spAutoFit/>
          </a:bodyPr>
          <a:p>
            <a:r>
              <a:rPr lang="en-IN" altLang="en-US"/>
              <a:t>CNN</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231140" y="1520825"/>
            <a:ext cx="4253230" cy="2339340"/>
          </a:xfrm>
          <a:prstGeom prst="rect">
            <a:avLst/>
          </a:prstGeom>
        </p:spPr>
      </p:pic>
      <p:pic>
        <p:nvPicPr>
          <p:cNvPr id="8" name="Picture 7"/>
          <p:cNvPicPr>
            <a:picLocks noChangeAspect="1"/>
          </p:cNvPicPr>
          <p:nvPr/>
        </p:nvPicPr>
        <p:blipFill>
          <a:blip r:embed="rId2"/>
          <a:stretch>
            <a:fillRect/>
          </a:stretch>
        </p:blipFill>
        <p:spPr>
          <a:xfrm>
            <a:off x="4572000" y="1520825"/>
            <a:ext cx="4321175" cy="2339340"/>
          </a:xfrm>
          <a:prstGeom prst="rect">
            <a:avLst/>
          </a:prstGeom>
        </p:spPr>
      </p:pic>
      <p:sp>
        <p:nvSpPr>
          <p:cNvPr id="6" name="Text Box 5"/>
          <p:cNvSpPr txBox="1"/>
          <p:nvPr/>
        </p:nvSpPr>
        <p:spPr>
          <a:xfrm>
            <a:off x="430530" y="1002030"/>
            <a:ext cx="1550670" cy="306705"/>
          </a:xfrm>
          <a:prstGeom prst="rect">
            <a:avLst/>
          </a:prstGeom>
          <a:noFill/>
        </p:spPr>
        <p:txBody>
          <a:bodyPr wrap="square" rtlCol="0">
            <a:spAutoFit/>
          </a:bodyPr>
          <a:p>
            <a:r>
              <a:rPr lang="en-IN" altLang="en-US"/>
              <a:t>Xception</a:t>
            </a:r>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332105" y="1137285"/>
            <a:ext cx="4392295" cy="2950845"/>
          </a:xfrm>
          <a:prstGeom prst="rect">
            <a:avLst/>
          </a:prstGeom>
        </p:spPr>
      </p:pic>
      <p:pic>
        <p:nvPicPr>
          <p:cNvPr id="9" name="Picture 8"/>
          <p:cNvPicPr>
            <a:picLocks noChangeAspect="1"/>
          </p:cNvPicPr>
          <p:nvPr/>
        </p:nvPicPr>
        <p:blipFill>
          <a:blip r:embed="rId2"/>
          <a:stretch>
            <a:fillRect/>
          </a:stretch>
        </p:blipFill>
        <p:spPr>
          <a:xfrm>
            <a:off x="4857115" y="831850"/>
            <a:ext cx="3164205" cy="3688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303530" y="1048385"/>
            <a:ext cx="4505325" cy="3719195"/>
          </a:xfrm>
          <a:prstGeom prst="rect">
            <a:avLst/>
          </a:prstGeom>
        </p:spPr>
      </p:pic>
      <p:pic>
        <p:nvPicPr>
          <p:cNvPr id="8" name="Picture 7"/>
          <p:cNvPicPr>
            <a:picLocks noChangeAspect="1"/>
          </p:cNvPicPr>
          <p:nvPr/>
        </p:nvPicPr>
        <p:blipFill>
          <a:blip r:embed="rId2"/>
          <a:stretch>
            <a:fillRect/>
          </a:stretch>
        </p:blipFill>
        <p:spPr>
          <a:xfrm>
            <a:off x="4857750" y="1048385"/>
            <a:ext cx="4036060" cy="3662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1"/>
          <a:stretch>
            <a:fillRect/>
          </a:stretch>
        </p:blipFill>
        <p:spPr>
          <a:xfrm>
            <a:off x="2118995" y="802640"/>
            <a:ext cx="4783455" cy="3914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171452"/>
            <a:ext cx="5486400" cy="42510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Results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708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Placeholder 4" descr="Result Real"/>
          <p:cNvPicPr>
            <a:picLocks noChangeAspect="1"/>
          </p:cNvPicPr>
          <p:nvPr>
            <p:ph type="pic" idx="2"/>
          </p:nvPr>
        </p:nvPicPr>
        <p:blipFill>
          <a:blip r:embed="rId1"/>
          <a:stretch>
            <a:fillRect/>
          </a:stretch>
        </p:blipFill>
        <p:spPr>
          <a:xfrm>
            <a:off x="1643380" y="931545"/>
            <a:ext cx="5540375" cy="3689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30484" y="151130"/>
            <a:ext cx="6117431" cy="627321"/>
          </a:xfrm>
        </p:spPr>
        <p:txBody>
          <a:bodyPr/>
          <a:lstStyle/>
          <a:p>
            <a:r>
              <a:rPr lang="en-US" sz="3600" dirty="0" smtClean="0">
                <a:latin typeface="Times New Roman" panose="02020603050405020304" charset="0"/>
                <a:cs typeface="Times New Roman" panose="02020603050405020304" charset="0"/>
              </a:rPr>
              <a:t>Introduction</a:t>
            </a:r>
            <a:endParaRPr lang="en-US" sz="3600" dirty="0">
              <a:latin typeface="Times New Roman" panose="02020603050405020304" charset="0"/>
              <a:cs typeface="Times New Roman" panose="02020603050405020304" charset="0"/>
            </a:endParaRPr>
          </a:p>
        </p:txBody>
      </p:sp>
      <p:sp>
        <p:nvSpPr>
          <p:cNvPr id="5" name="TextBox 4"/>
          <p:cNvSpPr txBox="1"/>
          <p:nvPr/>
        </p:nvSpPr>
        <p:spPr>
          <a:xfrm>
            <a:off x="958215" y="975360"/>
            <a:ext cx="7122795" cy="3270250"/>
          </a:xfrm>
          <a:prstGeom prst="rect">
            <a:avLst/>
          </a:prstGeom>
          <a:noFill/>
        </p:spPr>
        <p:txBody>
          <a:bodyPr wrap="square" rtlCol="0">
            <a:noAutofit/>
          </a:bodyPr>
          <a:lstStyle/>
          <a:p>
            <a:pPr marL="285750" indent="-285750" algn="just">
              <a:lnSpc>
                <a:spcPct val="120000"/>
              </a:lnSpc>
              <a:buFont typeface="Arial" panose="020B0604020202020204" pitchFamily="34" charset="0"/>
              <a:buChar char="•"/>
            </a:pPr>
            <a:r>
              <a:rPr lang="en-US" sz="1800" dirty="0" smtClean="0">
                <a:latin typeface="Times New Roman" panose="02020603050405020304"/>
                <a:ea typeface="Times New Roman" panose="02020603050405020304"/>
                <a:cs typeface="Times New Roman" panose="02020603050405020304"/>
                <a:sym typeface="+mn-ea"/>
              </a:rPr>
              <a:t>The recent growth of technology in computer-generated editing programs has made synthesizing and modifying media content easier than ever. The potential for misinformation spread has exploded, especially with the phenomenon known as </a:t>
            </a:r>
            <a:r>
              <a:rPr lang="en-US" sz="1800" dirty="0" err="1" smtClean="0">
                <a:latin typeface="Times New Roman" panose="02020603050405020304"/>
                <a:ea typeface="Times New Roman" panose="02020603050405020304"/>
                <a:cs typeface="Times New Roman" panose="02020603050405020304"/>
                <a:sym typeface="+mn-ea"/>
              </a:rPr>
              <a:t>Deepfake</a:t>
            </a:r>
            <a:r>
              <a:rPr lang="en-US" sz="1800" dirty="0" smtClean="0">
                <a:latin typeface="Times New Roman" panose="02020603050405020304"/>
                <a:ea typeface="Times New Roman" panose="02020603050405020304"/>
                <a:cs typeface="Times New Roman" panose="02020603050405020304"/>
                <a:sym typeface="+mn-ea"/>
              </a:rPr>
              <a:t>. </a:t>
            </a:r>
            <a:r>
              <a:rPr lang="en-US" sz="1800" dirty="0" err="1" smtClean="0">
                <a:latin typeface="Times New Roman" panose="02020603050405020304"/>
                <a:ea typeface="Times New Roman" panose="02020603050405020304"/>
                <a:cs typeface="Times New Roman" panose="02020603050405020304"/>
                <a:sym typeface="+mn-ea"/>
              </a:rPr>
              <a:t>Deepfake</a:t>
            </a:r>
            <a:r>
              <a:rPr lang="en-US" sz="1800" dirty="0" smtClean="0">
                <a:latin typeface="Times New Roman" panose="02020603050405020304"/>
                <a:ea typeface="Times New Roman" panose="02020603050405020304"/>
                <a:cs typeface="Times New Roman" panose="02020603050405020304"/>
                <a:sym typeface="+mn-ea"/>
              </a:rPr>
              <a:t> is a technology that uses deep learning to create fake videos, alter existing videos, or even synthesize the speech of someone’s voice. This makes it a dangerous tool in malicious applications of spreading fake news and disseminating false or dangerous </a:t>
            </a:r>
            <a:r>
              <a:rPr lang="en-US" sz="1800" dirty="0" err="1" smtClean="0">
                <a:latin typeface="Times New Roman" panose="02020603050405020304"/>
                <a:ea typeface="Times New Roman" panose="02020603050405020304"/>
                <a:cs typeface="Times New Roman" panose="02020603050405020304"/>
                <a:sym typeface="+mn-ea"/>
              </a:rPr>
              <a:t>information.</a:t>
            </a:r>
            <a:r>
              <a:rPr lang="en-IN" altLang="en-US" sz="1800" dirty="0" err="1" smtClean="0">
                <a:latin typeface="Times New Roman" panose="02020603050405020304"/>
                <a:ea typeface="Times New Roman" panose="02020603050405020304"/>
                <a:cs typeface="Times New Roman" panose="02020603050405020304"/>
                <a:sym typeface="+mn-ea"/>
              </a:rPr>
              <a:t> </a:t>
            </a:r>
            <a:r>
              <a:rPr lang="en-IN" altLang="en-US" sz="1800" dirty="0" smtClean="0">
                <a:latin typeface="Bookman Old Style" panose="02050604050505020204" pitchFamily="18" charset="0"/>
              </a:rPr>
              <a:t>T</a:t>
            </a:r>
            <a:r>
              <a:rPr lang="en-US" sz="1800" dirty="0" smtClean="0">
                <a:latin typeface="Times New Roman" panose="02020603050405020304"/>
                <a:ea typeface="Times New Roman" panose="02020603050405020304"/>
                <a:cs typeface="Times New Roman" panose="02020603050405020304"/>
                <a:sym typeface="+mn-ea"/>
              </a:rPr>
              <a:t>herefore, developing digital forensic </a:t>
            </a:r>
            <a:r>
              <a:rPr lang="en-IN" altLang="en-US" sz="1800" dirty="0" smtClean="0">
                <a:latin typeface="Times New Roman" panose="02020603050405020304"/>
                <a:ea typeface="Times New Roman" panose="02020603050405020304"/>
                <a:cs typeface="Times New Roman" panose="02020603050405020304"/>
                <a:sym typeface="+mn-ea"/>
              </a:rPr>
              <a:t>deep</a:t>
            </a:r>
            <a:r>
              <a:rPr lang="en-US" sz="1800" dirty="0" smtClean="0">
                <a:latin typeface="Times New Roman" panose="02020603050405020304"/>
                <a:ea typeface="Times New Roman" panose="02020603050405020304"/>
                <a:cs typeface="Times New Roman" panose="02020603050405020304"/>
                <a:sym typeface="+mn-ea"/>
              </a:rPr>
              <a:t> learning models and algorithms to detect fakes is more critical for digital security than ever.</a:t>
            </a:r>
            <a:endParaRPr lang="en-US" sz="1800" dirty="0" smtClean="0">
              <a:latin typeface="Bookman Old Style" panose="02050604050505020204" pitchFamily="18" charset="0"/>
            </a:endParaRPr>
          </a:p>
          <a:p>
            <a:pPr algn="just">
              <a:buFont typeface="Arial" panose="020B0604020202020204" pitchFamily="34" charset="0"/>
            </a:pPr>
            <a:endParaRPr lang="en-US" sz="1800" dirty="0">
              <a:latin typeface="Bookman Old Style" panose="02050604050505020204" pitchFamily="18"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77063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171452"/>
            <a:ext cx="5486400" cy="42510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Results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708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8" name="Picture Placeholder 7" descr="Result fake"/>
          <p:cNvPicPr>
            <a:picLocks noChangeAspect="1"/>
          </p:cNvPicPr>
          <p:nvPr>
            <p:ph type="pic" idx="2"/>
          </p:nvPr>
        </p:nvPicPr>
        <p:blipFill>
          <a:blip r:embed="rId1"/>
          <a:stretch>
            <a:fillRect/>
          </a:stretch>
        </p:blipFill>
        <p:spPr>
          <a:xfrm>
            <a:off x="1734820" y="992505"/>
            <a:ext cx="5486400" cy="3435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286387"/>
            <a:ext cx="5486400" cy="425100"/>
          </a:xfrm>
        </p:spPr>
        <p:txBody>
          <a:bodyPr/>
          <a:lstStyle/>
          <a:p>
            <a:pPr algn="ctr"/>
            <a:r>
              <a:rPr lang="en-US" altLang="en-IN" sz="3600" b="0" dirty="0" smtClean="0">
                <a:latin typeface="Times New Roman" panose="02020603050405020304" charset="0"/>
                <a:cs typeface="Times New Roman" panose="02020603050405020304" charset="0"/>
              </a:rPr>
              <a:t>Finding</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708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6" name="Text Box 5"/>
          <p:cNvSpPr txBox="1"/>
          <p:nvPr/>
        </p:nvSpPr>
        <p:spPr>
          <a:xfrm>
            <a:off x="308610" y="1183005"/>
            <a:ext cx="4262755" cy="2584450"/>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lang="en-US" sz="1800">
                <a:latin typeface="Times New Roman" panose="02020603050405020304" charset="0"/>
                <a:cs typeface="Times New Roman" panose="02020603050405020304" charset="0"/>
              </a:rPr>
              <a:t>While detecting the video which is deep fake face mask video or real video using 4 types of algorithms they are VGG19, Inception Resnet V2, CNN, Xception. Among them using the Xception Model we have got the 98% accuracy</a:t>
            </a:r>
            <a:endParaRPr lang="en-US" sz="1800">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1"/>
          <a:stretch>
            <a:fillRect/>
          </a:stretch>
        </p:blipFill>
        <p:spPr>
          <a:xfrm>
            <a:off x="4658360" y="1183005"/>
            <a:ext cx="4183380" cy="28886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286387"/>
            <a:ext cx="5486400" cy="425100"/>
          </a:xfrm>
        </p:spPr>
        <p:txBody>
          <a:bodyPr/>
          <a:lstStyle/>
          <a:p>
            <a:pPr algn="ctr"/>
            <a:r>
              <a:rPr lang="en-US" altLang="en-IN" sz="3600" b="0" dirty="0" smtClean="0">
                <a:latin typeface="Times New Roman" panose="02020603050405020304" charset="0"/>
                <a:cs typeface="Times New Roman" panose="02020603050405020304" charset="0"/>
              </a:rPr>
              <a:t>Justification</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708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5" name="Text Box 4"/>
          <p:cNvSpPr txBox="1"/>
          <p:nvPr/>
        </p:nvSpPr>
        <p:spPr>
          <a:xfrm>
            <a:off x="1425575" y="1225550"/>
            <a:ext cx="6412865" cy="2557780"/>
          </a:xfrm>
          <a:prstGeom prst="rect">
            <a:avLst/>
          </a:prstGeom>
          <a:noFill/>
        </p:spPr>
        <p:txBody>
          <a:bodyPr wrap="square" rtlCol="0">
            <a:noAutofit/>
          </a:bodyPr>
          <a:p>
            <a:r>
              <a:rPr lang="en-US" sz="2000">
                <a:latin typeface="Times New Roman" panose="02020603050405020304" charset="0"/>
                <a:cs typeface="Times New Roman" panose="02020603050405020304" charset="0"/>
              </a:rPr>
              <a:t>1.What are parameters improved by your method?</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Accuracy</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000">
                <a:latin typeface="Times New Roman" panose="02020603050405020304" charset="0"/>
                <a:cs typeface="Times New Roman" panose="02020603050405020304" charset="0"/>
              </a:rPr>
              <a:t>precision</a:t>
            </a:r>
            <a:endParaRPr lang="en-IN"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000">
                <a:latin typeface="Times New Roman" panose="02020603050405020304" charset="0"/>
                <a:cs typeface="Times New Roman" panose="02020603050405020304" charset="0"/>
              </a:rPr>
              <a:t>recall</a:t>
            </a:r>
            <a:endParaRPr lang="en-IN"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000">
                <a:latin typeface="Times New Roman" panose="02020603050405020304" charset="0"/>
                <a:cs typeface="Times New Roman" panose="02020603050405020304" charset="0"/>
              </a:rPr>
              <a:t>f1score</a:t>
            </a:r>
            <a:endParaRPr lang="en-US" sz="2000">
              <a:latin typeface="Times New Roman" panose="02020603050405020304" charset="0"/>
              <a:cs typeface="Times New Roman" panose="02020603050405020304" charset="0"/>
            </a:endParaRPr>
          </a:p>
          <a:p>
            <a:pPr marL="0" indent="0">
              <a:buFont typeface="Arial" panose="020B0604020202020204" pitchFamily="34" charset="0"/>
              <a:buNone/>
            </a:pP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2. Why your parameter values improved?</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Quality of Dataset</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IN" altLang="en-US" sz="2000">
                <a:latin typeface="Times New Roman" panose="02020603050405020304" charset="0"/>
                <a:cs typeface="Times New Roman" panose="02020603050405020304" charset="0"/>
              </a:rPr>
              <a:t>EDA</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Number of Epochs</a:t>
            </a:r>
            <a:endParaRPr lang="en-US" sz="200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511459" y="1944370"/>
            <a:ext cx="6117431" cy="627321"/>
          </a:xfrm>
        </p:spPr>
        <p:txBody>
          <a:bodyPr/>
          <a:lstStyle/>
          <a:p>
            <a:r>
              <a:rPr lang="en-IN" altLang="en-US" sz="3600" dirty="0">
                <a:latin typeface="Times New Roman" panose="02020603050405020304" charset="0"/>
                <a:cs typeface="Times New Roman" panose="02020603050405020304" charset="0"/>
              </a:rPr>
              <a:t>Thank You</a:t>
            </a:r>
            <a:endParaRPr lang="en-IN" alt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a:t>
            </a:r>
            <a:r>
              <a:rPr lang="en-US" altLang="en-IN">
                <a:latin typeface="Times New Roman" panose="02020603050405020304" charset="0"/>
                <a:cs typeface="Times New Roman" panose="02020603050405020304" charset="0"/>
              </a:rPr>
              <a:t> 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67093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517015" y="129540"/>
            <a:ext cx="5592445" cy="627380"/>
          </a:xfrm>
        </p:spPr>
        <p:txBody>
          <a:bodyPr/>
          <a:lstStyle/>
          <a:p>
            <a:pPr algn="ctr"/>
            <a:r>
              <a:rPr lang="en-US" sz="3600" dirty="0" smtClean="0">
                <a:latin typeface="Times New Roman" panose="02020603050405020304" charset="0"/>
                <a:cs typeface="Times New Roman" panose="02020603050405020304" charset="0"/>
              </a:rPr>
              <a:t>Problem Statement</a:t>
            </a:r>
            <a:endParaRPr lang="en-US" sz="3600" dirty="0">
              <a:latin typeface="Times New Roman" panose="02020603050405020304" charset="0"/>
              <a:cs typeface="Times New Roman" panose="02020603050405020304" charset="0"/>
            </a:endParaRPr>
          </a:p>
        </p:txBody>
      </p:sp>
      <p:sp>
        <p:nvSpPr>
          <p:cNvPr id="14" name="TextBox 13"/>
          <p:cNvSpPr txBox="1"/>
          <p:nvPr/>
        </p:nvSpPr>
        <p:spPr>
          <a:xfrm>
            <a:off x="1099185" y="1221105"/>
            <a:ext cx="6824980" cy="2701925"/>
          </a:xfrm>
          <a:prstGeom prst="rect">
            <a:avLst/>
          </a:prstGeom>
          <a:noFill/>
        </p:spPr>
        <p:txBody>
          <a:bodyPr wrap="square" rtlCol="0">
            <a:noAutofit/>
          </a:bodyPr>
          <a:lstStyle/>
          <a:p>
            <a:pPr marL="285750" indent="-285750" algn="just">
              <a:lnSpc>
                <a:spcPct val="120000"/>
              </a:lnSpc>
              <a:buFont typeface="Arial" panose="020B0604020202020204" pitchFamily="34" charset="0"/>
              <a:buChar char="•"/>
            </a:pPr>
            <a:r>
              <a:rPr lang="en-IN" altLang="en-US" dirty="0">
                <a:latin typeface="Times New Roman" panose="02020603050405020304" charset="0"/>
                <a:cs typeface="Times New Roman" panose="02020603050405020304" charset="0"/>
              </a:rPr>
              <a:t>The rise of deepfake technology poses a significant threat to various aspects of society, enabling the creation of fake images and videos with synthesized or replaced faces. This phenomenon has become more pronounced and challenging due to the widespread use of face masks, particularly since the onset of the infectious disease outbreak in 2020. </a:t>
            </a:r>
            <a:endParaRPr lang="en-IN" altLang="en-US" dirty="0">
              <a:latin typeface="Times New Roman" panose="02020603050405020304" charset="0"/>
              <a:cs typeface="Times New Roman" panose="02020603050405020304" charset="0"/>
            </a:endParaRPr>
          </a:p>
          <a:p>
            <a:pPr marL="0" indent="0" algn="just">
              <a:lnSpc>
                <a:spcPct val="120000"/>
              </a:lnSpc>
              <a:buFont typeface="Arial" panose="020B0604020202020204" pitchFamily="34" charset="0"/>
              <a:buNone/>
            </a:pPr>
            <a:endParaRPr lang="en-IN" altLang="en-US" dirty="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IN" altLang="en-US" dirty="0">
                <a:latin typeface="Times New Roman" panose="02020603050405020304" charset="0"/>
                <a:cs typeface="Times New Roman" panose="02020603050405020304" charset="0"/>
              </a:rPr>
              <a:t>Face masks obstruct defining facial features, making it increasingly difficult to identify and distinguish between authentic and synthetic content. This situation raises concerns about the potential malicious use of deepfakes</a:t>
            </a:r>
            <a:endParaRPr lang="en-IN" altLang="en-US" dirty="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IN" altLang="en-US">
                <a:latin typeface="Times New Roman" panose="02020603050405020304" charset="0"/>
                <a:cs typeface="Times New Roman" panose="02020603050405020304" charset="0"/>
              </a:rPr>
              <a:t>23</a:t>
            </a:r>
            <a:r>
              <a:rPr lang="en-US" altLang="en-IN">
                <a:latin typeface="Times New Roman" panose="02020603050405020304" charset="0"/>
                <a:cs typeface="Times New Roman" panose="02020603050405020304" charset="0"/>
              </a:rPr>
              <a:t> 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10" name="Footer Placeholder 9"/>
          <p:cNvSpPr>
            <a:spLocks noGrp="1"/>
          </p:cNvSpPr>
          <p:nvPr>
            <p:ph type="ftr" idx="11"/>
          </p:nvPr>
        </p:nvSpPr>
        <p:spPr>
          <a:xfrm>
            <a:off x="3124200" y="4767580"/>
            <a:ext cx="371602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602105" y="0"/>
            <a:ext cx="5676900" cy="682625"/>
          </a:xfrm>
        </p:spPr>
        <p:txBody>
          <a:bodyPr/>
          <a:lstStyle/>
          <a:p>
            <a:pPr algn="ctr"/>
            <a:r>
              <a:rPr lang="en-US" sz="3600" b="0" dirty="0" smtClean="0">
                <a:latin typeface="Times New Roman" panose="02020603050405020304" charset="0"/>
                <a:cs typeface="Times New Roman" panose="02020603050405020304" charset="0"/>
              </a:rPr>
              <a:t>Problem </a:t>
            </a:r>
            <a:r>
              <a:rPr lang="en-IN" altLang="en-US" sz="3600" b="0" dirty="0" smtClean="0">
                <a:latin typeface="Times New Roman" panose="02020603050405020304" charset="0"/>
                <a:cs typeface="Times New Roman" panose="02020603050405020304" charset="0"/>
              </a:rPr>
              <a:t>Illustration</a:t>
            </a:r>
            <a:endParaRPr lang="en-IN" altLang="en-US" sz="3600" b="0" dirty="0" smtClean="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10" name="Footer Placeholder 9"/>
          <p:cNvSpPr>
            <a:spLocks noGrp="1"/>
          </p:cNvSpPr>
          <p:nvPr>
            <p:ph type="ftr" idx="11"/>
          </p:nvPr>
        </p:nvSpPr>
        <p:spPr>
          <a:xfrm>
            <a:off x="3124200" y="4767580"/>
            <a:ext cx="342900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3" name="vid1_">
            <a:hlinkClick r:id="" action="ppaction://media"/>
          </p:cNvPr>
          <p:cNvPicPr>
            <a:picLocks noChangeAspect="1"/>
          </p:cNvPicPr>
          <p:nvPr>
            <p:ph type="pic"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00100" y="1508125"/>
            <a:ext cx="3480435" cy="2112010"/>
          </a:xfrm>
          <a:prstGeom prst="rect">
            <a:avLst/>
          </a:prstGeom>
        </p:spPr>
      </p:pic>
      <p:sp>
        <p:nvSpPr>
          <p:cNvPr id="5" name="Text Box 4"/>
          <p:cNvSpPr txBox="1"/>
          <p:nvPr/>
        </p:nvSpPr>
        <p:spPr>
          <a:xfrm>
            <a:off x="1775460" y="3839210"/>
            <a:ext cx="1529715" cy="306705"/>
          </a:xfrm>
          <a:prstGeom prst="rect">
            <a:avLst/>
          </a:prstGeom>
          <a:noFill/>
        </p:spPr>
        <p:txBody>
          <a:bodyPr wrap="square" rtlCol="0">
            <a:spAutoFit/>
          </a:bodyPr>
          <a:p>
            <a:pPr algn="ctr"/>
            <a:r>
              <a:rPr lang="en-IN" altLang="en-US">
                <a:latin typeface="Times New Roman" panose="02020603050405020304" charset="0"/>
                <a:cs typeface="Times New Roman" panose="02020603050405020304" charset="0"/>
              </a:rPr>
              <a:t>REAL</a:t>
            </a:r>
            <a:endParaRPr lang="en-IN" altLang="en-US">
              <a:latin typeface="Times New Roman" panose="02020603050405020304" charset="0"/>
              <a:cs typeface="Times New Roman" panose="02020603050405020304" charset="0"/>
            </a:endParaRPr>
          </a:p>
        </p:txBody>
      </p:sp>
      <p:pic>
        <p:nvPicPr>
          <p:cNvPr id="6" name="vid1_f">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4756150" y="1508760"/>
            <a:ext cx="3533140" cy="2111375"/>
          </a:xfrm>
          <a:prstGeom prst="rect">
            <a:avLst/>
          </a:prstGeom>
        </p:spPr>
      </p:pic>
      <p:sp>
        <p:nvSpPr>
          <p:cNvPr id="7" name="Text Box 6"/>
          <p:cNvSpPr txBox="1"/>
          <p:nvPr/>
        </p:nvSpPr>
        <p:spPr>
          <a:xfrm>
            <a:off x="6114415" y="3839210"/>
            <a:ext cx="1164590" cy="306705"/>
          </a:xfrm>
          <a:prstGeom prst="rect">
            <a:avLst/>
          </a:prstGeom>
          <a:noFill/>
        </p:spPr>
        <p:txBody>
          <a:bodyPr wrap="square" rtlCol="0">
            <a:spAutoFit/>
          </a:bodyPr>
          <a:p>
            <a:pPr algn="ctr"/>
            <a:r>
              <a:rPr lang="en-IN" altLang="en-US">
                <a:latin typeface="Times New Roman" panose="02020603050405020304" charset="0"/>
                <a:cs typeface="Times New Roman" panose="02020603050405020304" charset="0"/>
              </a:rPr>
              <a:t>FAKE</a:t>
            </a:r>
            <a:endParaRPr lang="en-IN" alt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fullScrn="0">
              <p:cMediaNode>
                <p:cTn id="2" repeatCount="indefinite"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fullScrn="0">
              <p:cMediaNode>
                <p:cTn id="8" repeatCount="indefinite" fill="hold" display="1">
                  <p:stCondLst>
                    <p:cond delay="indefinite"/>
                  </p:st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76204" y="135890"/>
            <a:ext cx="6117431" cy="627321"/>
          </a:xfrm>
        </p:spPr>
        <p:txBody>
          <a:bodyPr/>
          <a:lstStyle/>
          <a:p>
            <a:r>
              <a:rPr lang="en-US" sz="3600" dirty="0" smtClean="0">
                <a:latin typeface="Times New Roman" panose="02020603050405020304" charset="0"/>
                <a:cs typeface="Times New Roman" panose="02020603050405020304" charset="0"/>
              </a:rPr>
              <a:t>Proposed Method</a:t>
            </a:r>
            <a:endParaRPr 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a:t>
            </a:r>
            <a:r>
              <a:rPr lang="en-US" altLang="en-IN">
                <a:latin typeface="Times New Roman" panose="02020603050405020304" charset="0"/>
                <a:cs typeface="Times New Roman" panose="02020603050405020304" charset="0"/>
              </a:rPr>
              <a:t> 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0644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5" name="Text Box 4"/>
          <p:cNvSpPr txBox="1"/>
          <p:nvPr/>
        </p:nvSpPr>
        <p:spPr>
          <a:xfrm>
            <a:off x="829310" y="852805"/>
            <a:ext cx="7758430" cy="3626485"/>
          </a:xfrm>
          <a:prstGeom prst="rect">
            <a:avLst/>
          </a:prstGeom>
          <a:noFill/>
        </p:spPr>
        <p:txBody>
          <a:bodyPr wrap="square" rtlCol="0">
            <a:noAutofit/>
          </a:bodyPr>
          <a:p>
            <a:pPr marL="285750" indent="-285750" algn="just">
              <a:lnSpc>
                <a:spcPct val="110000"/>
              </a:lnSpc>
              <a:buFont typeface="Arial" panose="020B0604020202020204" pitchFamily="34" charset="0"/>
              <a:buChar char="•"/>
            </a:pPr>
            <a:r>
              <a:rPr lang="en-US" sz="1600" dirty="0" smtClean="0">
                <a:latin typeface="Times New Roman" panose="02020603050405020304"/>
                <a:ea typeface="Times New Roman" panose="02020603050405020304"/>
                <a:cs typeface="Times New Roman" panose="02020603050405020304"/>
                <a:sym typeface="+mn-ea"/>
              </a:rPr>
              <a:t>Th</a:t>
            </a:r>
            <a:r>
              <a:rPr lang="en-IN" altLang="en-US" sz="1600" dirty="0" smtClean="0">
                <a:latin typeface="Times New Roman" panose="02020603050405020304"/>
                <a:ea typeface="Times New Roman" panose="02020603050405020304"/>
                <a:cs typeface="Times New Roman" panose="02020603050405020304"/>
                <a:sym typeface="+mn-ea"/>
              </a:rPr>
              <a:t>e proposed system</a:t>
            </a:r>
            <a:r>
              <a:rPr lang="en-US" sz="1600" dirty="0" smtClean="0">
                <a:latin typeface="Times New Roman" panose="02020603050405020304"/>
                <a:ea typeface="Times New Roman" panose="02020603050405020304"/>
                <a:cs typeface="Times New Roman" panose="02020603050405020304"/>
                <a:sym typeface="+mn-ea"/>
              </a:rPr>
              <a:t> tackles the escalating societal concern of </a:t>
            </a:r>
            <a:r>
              <a:rPr lang="en-US" sz="1600" dirty="0" err="1" smtClean="0">
                <a:latin typeface="Times New Roman" panose="02020603050405020304"/>
                <a:ea typeface="Times New Roman" panose="02020603050405020304"/>
                <a:cs typeface="Times New Roman" panose="02020603050405020304"/>
                <a:sym typeface="+mn-ea"/>
              </a:rPr>
              <a:t>deepfakes</a:t>
            </a:r>
            <a:r>
              <a:rPr lang="en-US" sz="1600" dirty="0" smtClean="0">
                <a:latin typeface="Times New Roman" panose="02020603050405020304"/>
                <a:ea typeface="Times New Roman" panose="02020603050405020304"/>
                <a:cs typeface="Times New Roman" panose="02020603050405020304"/>
                <a:sym typeface="+mn-ea"/>
              </a:rPr>
              <a:t> through innovative methodologies. Introducing the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Face Mask Dataset (DFFMD) and leveraging a novel Inception-ResNet-v2 approach, augmented with preprocessing stages, feature-based analysis, residual connections, and batch normalization, the research significantly enhances the accuracy of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video detection amidst face masks—filling a critical gap left by conventional methods. </a:t>
            </a:r>
            <a:endParaRPr lang="en-US" sz="1600" dirty="0" smtClean="0">
              <a:latin typeface="Times New Roman" panose="02020603050405020304"/>
              <a:ea typeface="Times New Roman" panose="02020603050405020304"/>
              <a:cs typeface="Times New Roman" panose="02020603050405020304"/>
              <a:sym typeface="+mn-ea"/>
            </a:endParaRPr>
          </a:p>
          <a:p>
            <a:pPr marL="285750" indent="-285750" algn="just">
              <a:lnSpc>
                <a:spcPct val="110000"/>
              </a:lnSpc>
              <a:buFont typeface="Arial" panose="020B0604020202020204" pitchFamily="34" charset="0"/>
              <a:buChar char="•"/>
            </a:pPr>
            <a:endParaRPr lang="en-US" sz="1600" dirty="0" smtClean="0">
              <a:latin typeface="Times New Roman" panose="02020603050405020304"/>
              <a:ea typeface="Times New Roman" panose="02020603050405020304"/>
              <a:cs typeface="Times New Roman" panose="02020603050405020304"/>
              <a:sym typeface="+mn-ea"/>
            </a:endParaRPr>
          </a:p>
          <a:p>
            <a:pPr marL="285750" indent="-285750" algn="just">
              <a:lnSpc>
                <a:spcPct val="110000"/>
              </a:lnSpc>
              <a:buFont typeface="Arial" panose="020B0604020202020204" pitchFamily="34" charset="0"/>
              <a:buChar char="•"/>
            </a:pPr>
            <a:r>
              <a:rPr lang="en-US" sz="1600" dirty="0" smtClean="0">
                <a:latin typeface="Times New Roman" panose="02020603050405020304"/>
                <a:ea typeface="Times New Roman" panose="02020603050405020304"/>
                <a:cs typeface="Times New Roman" panose="02020603050405020304"/>
                <a:sym typeface="+mn-ea"/>
              </a:rPr>
              <a:t>The investigation delves into various deep learning models, including VGG19, CNN, and an extended </a:t>
            </a:r>
            <a:r>
              <a:rPr lang="en-US" sz="1600" dirty="0" err="1" smtClean="0">
                <a:latin typeface="Times New Roman" panose="02020603050405020304"/>
                <a:ea typeface="Times New Roman" panose="02020603050405020304"/>
                <a:cs typeface="Times New Roman" panose="02020603050405020304"/>
                <a:sym typeface="+mn-ea"/>
              </a:rPr>
              <a:t>Xception</a:t>
            </a:r>
            <a:r>
              <a:rPr lang="en-US" sz="1600" dirty="0" smtClean="0">
                <a:latin typeface="Times New Roman" panose="02020603050405020304"/>
                <a:ea typeface="Times New Roman" panose="02020603050405020304"/>
                <a:cs typeface="Times New Roman" panose="02020603050405020304"/>
                <a:sym typeface="+mn-ea"/>
              </a:rPr>
              <a:t> architecture, showcasing a comprehensive exploration of techniques for combating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threats. This multifaceted approach establishes a robust foundation for advanced </a:t>
            </a:r>
            <a:r>
              <a:rPr lang="en-US" sz="1600" dirty="0" err="1" smtClean="0">
                <a:latin typeface="Times New Roman" panose="02020603050405020304"/>
                <a:ea typeface="Times New Roman" panose="02020603050405020304"/>
                <a:cs typeface="Times New Roman" panose="02020603050405020304"/>
                <a:sym typeface="+mn-ea"/>
              </a:rPr>
              <a:t>deepfake</a:t>
            </a:r>
            <a:r>
              <a:rPr lang="en-US" sz="1600" dirty="0" smtClean="0">
                <a:latin typeface="Times New Roman" panose="02020603050405020304"/>
                <a:ea typeface="Times New Roman" panose="02020603050405020304"/>
                <a:cs typeface="Times New Roman" panose="02020603050405020304"/>
                <a:sym typeface="+mn-ea"/>
              </a:rPr>
              <a:t> detection, crucial in mitigating the adverse impacts of falsified content in an era dominated by evolving digital challenges.</a:t>
            </a:r>
            <a:endParaRPr lang="en-US" sz="1600" dirty="0" smtClean="0">
              <a:latin typeface="Times New Roman" panose="02020603050405020304"/>
              <a:ea typeface="Times New Roman" panose="02020603050405020304"/>
              <a:cs typeface="Times New Roman" panose="02020603050405020304"/>
            </a:endParaRPr>
          </a:p>
          <a:p>
            <a:pPr marL="285750" indent="-285750" algn="just">
              <a:buFont typeface="Arial" panose="020B0604020202020204" pitchFamily="34" charset="0"/>
              <a:buChar char="•"/>
            </a:pPr>
            <a:endParaRPr lang="en-IN" altLang="en-US" sz="1600">
              <a:latin typeface="Bookman Old Style" panose="02050604050505020204" pitchFamily="18" charset="0"/>
              <a:cs typeface="Bookman Old Style" panose="02050604050505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89380" y="92710"/>
            <a:ext cx="5668645" cy="553720"/>
          </a:xfrm>
        </p:spPr>
        <p:txBody>
          <a:bodyPr/>
          <a:lstStyle/>
          <a:p>
            <a:pPr algn="ctr"/>
            <a:r>
              <a:rPr lang="en-US" sz="2800" b="0" dirty="0" smtClean="0">
                <a:latin typeface="Times New Roman" panose="02020603050405020304" charset="0"/>
                <a:cs typeface="Times New Roman" panose="02020603050405020304" charset="0"/>
              </a:rPr>
              <a:t>Proposed Method</a:t>
            </a:r>
            <a:r>
              <a:rPr lang="en-IN" altLang="en-US" sz="2800" b="0" dirty="0" smtClean="0">
                <a:latin typeface="Times New Roman" panose="02020603050405020304" charset="0"/>
                <a:cs typeface="Times New Roman" panose="02020603050405020304" charset="0"/>
              </a:rPr>
              <a:t> Illustration</a:t>
            </a:r>
            <a:endParaRPr lang="en-IN" altLang="en-US" sz="28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343910"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6" name="vid1_f">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85750" y="1577975"/>
            <a:ext cx="2125980" cy="1861185"/>
          </a:xfrm>
          <a:prstGeom prst="rect">
            <a:avLst/>
          </a:prstGeom>
        </p:spPr>
      </p:pic>
      <p:sp>
        <p:nvSpPr>
          <p:cNvPr id="8" name="Text Box 7"/>
          <p:cNvSpPr txBox="1"/>
          <p:nvPr/>
        </p:nvSpPr>
        <p:spPr>
          <a:xfrm>
            <a:off x="5400675" y="2051685"/>
            <a:ext cx="3195320" cy="1168400"/>
          </a:xfrm>
          <a:prstGeom prst="rect">
            <a:avLst/>
          </a:prstGeom>
          <a:noFill/>
        </p:spPr>
        <p:txBody>
          <a:bodyPr wrap="square" rtlCol="0">
            <a:spAutoFit/>
          </a:bodyPr>
          <a:p>
            <a:r>
              <a:rPr lang="en-IN" altLang="en-US">
                <a:latin typeface="Times New Roman" panose="02020603050405020304" charset="0"/>
                <a:cs typeface="Times New Roman" panose="02020603050405020304" charset="0"/>
              </a:rPr>
              <a:t>When we upload the video the video will break down in to different angle of frames and those each frame is processed by the model and will predict whether the video is Real or Fake.</a:t>
            </a:r>
            <a:endParaRPr lang="en-IN" altLang="en-US">
              <a:latin typeface="Times New Roman" panose="02020603050405020304" charset="0"/>
              <a:cs typeface="Times New Roman" panose="02020603050405020304" charset="0"/>
            </a:endParaRPr>
          </a:p>
        </p:txBody>
      </p:sp>
      <p:sp>
        <p:nvSpPr>
          <p:cNvPr id="9" name="Right Arrow 8"/>
          <p:cNvSpPr/>
          <p:nvPr/>
        </p:nvSpPr>
        <p:spPr>
          <a:xfrm>
            <a:off x="2486660" y="2395855"/>
            <a:ext cx="608965" cy="31242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Placeholder 9" descr="vid1_f_2"/>
          <p:cNvPicPr>
            <a:picLocks noChangeAspect="1"/>
          </p:cNvPicPr>
          <p:nvPr>
            <p:ph type="pic" idx="2"/>
          </p:nvPr>
        </p:nvPicPr>
        <p:blipFill>
          <a:blip r:embed="rId5"/>
          <a:stretch>
            <a:fillRect/>
          </a:stretch>
        </p:blipFill>
        <p:spPr>
          <a:xfrm>
            <a:off x="3133725" y="1578610"/>
            <a:ext cx="1872615" cy="1860550"/>
          </a:xfrm>
          <a:prstGeom prst="rect">
            <a:avLst/>
          </a:prstGeom>
        </p:spPr>
      </p:pic>
    </p:spTree>
  </p:cSld>
  <p:clrMapOvr>
    <a:masterClrMapping/>
  </p:clrMapOvr>
  <p:timing>
    <p:tnLst>
      <p:par>
        <p:cTn id="1" dur="indefinite" restart="never" nodeType="tmRoot">
          <p:childTnLst>
            <p:video fullScrn="0">
              <p:cMediaNode>
                <p:cTn id="2" repeatCount="indefinite"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Environment</a:t>
            </a:r>
            <a:endParaRPr lang="en-IN" altLang="en-US"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29" name="Text Box 28"/>
          <p:cNvSpPr txBox="1"/>
          <p:nvPr/>
        </p:nvSpPr>
        <p:spPr>
          <a:xfrm>
            <a:off x="1304925" y="1059180"/>
            <a:ext cx="6533515" cy="3024505"/>
          </a:xfrm>
          <a:prstGeom prst="rect">
            <a:avLst/>
          </a:prstGeom>
          <a:noFill/>
        </p:spPr>
        <p:txBody>
          <a:bodyPr wrap="square" rtlCol="0">
            <a:noAutofit/>
          </a:bodyPr>
          <a:p>
            <a:r>
              <a:rPr lang="en-IN" altLang="en-US" sz="1600" b="1">
                <a:latin typeface="Times New Roman" panose="02020603050405020304" charset="0"/>
                <a:cs typeface="Times New Roman" panose="02020603050405020304" charset="0"/>
              </a:rPr>
              <a:t>Tools:</a:t>
            </a:r>
            <a:endParaRPr lang="en-IN" altLang="en-US" sz="1600"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Anaconda </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Sqlite</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Jupyter Notebook</a:t>
            </a:r>
            <a:endParaRPr lang="en-IN" altLang="en-US">
              <a:latin typeface="Times New Roman" panose="02020603050405020304" charset="0"/>
              <a:cs typeface="Times New Roman" panose="02020603050405020304" charset="0"/>
            </a:endParaRPr>
          </a:p>
          <a:p>
            <a:pPr marL="0" indent="0">
              <a:buFont typeface="Arial" panose="020B0604020202020204" pitchFamily="34" charset="0"/>
              <a:buNone/>
            </a:pPr>
            <a:endParaRPr lang="en-IN" altLang="en-US" sz="1600" b="1">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a:latin typeface="Times New Roman" panose="02020603050405020304" charset="0"/>
                <a:cs typeface="Times New Roman" panose="02020603050405020304" charset="0"/>
              </a:rPr>
              <a:t>Language:</a:t>
            </a:r>
            <a:endParaRPr lang="en-IN" altLang="en-US" sz="1600"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Python</a:t>
            </a:r>
            <a:endParaRPr lang="en-IN" altLang="en-US" sz="1600" b="1">
              <a:latin typeface="Times New Roman" panose="02020603050405020304" charset="0"/>
              <a:cs typeface="Times New Roman" panose="02020603050405020304" charset="0"/>
            </a:endParaRPr>
          </a:p>
          <a:p>
            <a:pPr marL="0" indent="0">
              <a:buFont typeface="Arial" panose="020B0604020202020204" pitchFamily="34" charset="0"/>
              <a:buNone/>
            </a:pPr>
            <a:endParaRPr lang="en-IN" altLang="en-US" sz="1600" b="1">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a:latin typeface="Times New Roman" panose="02020603050405020304" charset="0"/>
                <a:cs typeface="Times New Roman" panose="02020603050405020304" charset="0"/>
              </a:rPr>
              <a:t>Dataset:</a:t>
            </a:r>
            <a:endParaRPr lang="en-IN" altLang="en-US" sz="1600" b="1">
              <a:latin typeface="Times New Roman" panose="02020603050405020304" charset="0"/>
              <a:cs typeface="Times New Roman" panose="02020603050405020304" charset="0"/>
            </a:endParaRPr>
          </a:p>
          <a:p>
            <a:pPr marL="0" indent="0" algn="just">
              <a:lnSpc>
                <a:spcPct val="130000"/>
              </a:lnSpc>
              <a:buFont typeface="Arial" panose="020B0604020202020204" pitchFamily="34" charset="0"/>
              <a:buNone/>
            </a:pPr>
            <a:r>
              <a:rPr lang="en-IN" altLang="en-US">
                <a:latin typeface="Times New Roman" panose="02020603050405020304" charset="0"/>
                <a:cs typeface="Times New Roman" panose="02020603050405020304" charset="0"/>
              </a:rPr>
              <a:t>The dataset is collected from kaggle which is the first dataset with a face mask in the field of DeepFake. We can use the dataset to predict whether the video of a person wearing a face mask is a deepfake or not.</a:t>
            </a:r>
            <a:endParaRPr lang="en-US" altLang="en-IN">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Environment</a:t>
            </a:r>
            <a:endParaRPr lang="en-IN" altLang="en-US"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sp>
        <p:nvSpPr>
          <p:cNvPr id="5" name="Text Box 4"/>
          <p:cNvSpPr txBox="1"/>
          <p:nvPr/>
        </p:nvSpPr>
        <p:spPr>
          <a:xfrm>
            <a:off x="335280" y="916940"/>
            <a:ext cx="8473440" cy="3564890"/>
          </a:xfrm>
          <a:prstGeom prst="rect">
            <a:avLst/>
          </a:prstGeom>
          <a:noFill/>
        </p:spPr>
        <p:txBody>
          <a:bodyPr wrap="square" rtlCol="0">
            <a:noAutofit/>
          </a:bodyPr>
          <a:p>
            <a:pPr marL="0" indent="0" algn="just">
              <a:lnSpc>
                <a:spcPct val="130000"/>
              </a:lnSpc>
              <a:buFont typeface="Arial" panose="020B0604020202020204" pitchFamily="34" charset="0"/>
              <a:buNone/>
            </a:pPr>
            <a:r>
              <a:rPr lang="en-US" altLang="en-IN" b="1">
                <a:latin typeface="Times New Roman" panose="02020603050405020304" charset="0"/>
                <a:cs typeface="Times New Roman" panose="02020603050405020304" charset="0"/>
                <a:sym typeface="+mn-ea"/>
              </a:rPr>
              <a:t>Libraries: </a:t>
            </a:r>
            <a:r>
              <a:rPr lang="en-US" altLang="en-IN">
                <a:latin typeface="Times New Roman" panose="02020603050405020304" charset="0"/>
                <a:cs typeface="Times New Roman" panose="02020603050405020304" charset="0"/>
                <a:sym typeface="+mn-ea"/>
              </a:rPr>
              <a:t>Tensorflow, Keras, cv2, numpy, matplotlib</a:t>
            </a:r>
            <a:endParaRPr lang="en-US" altLang="en-IN">
              <a:latin typeface="Times New Roman" panose="02020603050405020304" charset="0"/>
              <a:cs typeface="Times New Roman" panose="02020603050405020304" charset="0"/>
            </a:endParaRPr>
          </a:p>
          <a:p>
            <a:pPr marL="0" indent="0" algn="just">
              <a:lnSpc>
                <a:spcPct val="130000"/>
              </a:lnSpc>
              <a:buFont typeface="Arial" panose="020B0604020202020204" pitchFamily="34" charset="0"/>
              <a:buNone/>
            </a:pPr>
            <a:r>
              <a:rPr lang="en-US" altLang="en-IN" b="1">
                <a:latin typeface="Times New Roman" panose="02020603050405020304" charset="0"/>
                <a:cs typeface="Times New Roman" panose="02020603050405020304" charset="0"/>
                <a:sym typeface="+mn-ea"/>
              </a:rPr>
              <a:t>Tensorflow &amp; Keras:</a:t>
            </a:r>
            <a:r>
              <a:rPr lang="en-US" altLang="en-IN">
                <a:latin typeface="Times New Roman" panose="02020603050405020304" charset="0"/>
                <a:cs typeface="Times New Roman" panose="02020603050405020304" charset="0"/>
                <a:sym typeface="+mn-ea"/>
              </a:rPr>
              <a:t> TensorFlow and Keras, often used synonymously for deep learning tasks, are employed to build and train sign language recognition models. Model architectures are then designed using Keras, with TensorFlow as the backend, usually involving Convolutional Neural Networks(CNNs) for image recognition. </a:t>
            </a:r>
            <a:endParaRPr lang="en-US" altLang="en-IN">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endParaRPr lang="en-US" altLang="en-IN" b="1">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r>
              <a:rPr lang="en-US" altLang="en-IN" b="1">
                <a:latin typeface="Times New Roman" panose="02020603050405020304" charset="0"/>
                <a:cs typeface="Times New Roman" panose="02020603050405020304" charset="0"/>
                <a:sym typeface="+mn-ea"/>
              </a:rPr>
              <a:t>cv2</a:t>
            </a:r>
            <a:r>
              <a:rPr lang="en-US" altLang="en-IN">
                <a:latin typeface="Times New Roman" panose="02020603050405020304" charset="0"/>
                <a:cs typeface="Times New Roman" panose="02020603050405020304" charset="0"/>
                <a:sym typeface="+mn-ea"/>
              </a:rPr>
              <a:t>: OpenCV (Open Source Computer Vision Library) is a popular library for computer vision and image processing tasks. It is used for capturing video frames, image manipulation, and drawing on images. In this code, it's used for capturing video from the camera, resizing images, and displaying images with annotations.</a:t>
            </a:r>
            <a:endParaRPr lang="en-US" altLang="en-IN">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endParaRPr lang="en-US" altLang="en-IN" b="1">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r>
              <a:rPr lang="en-US" altLang="en-IN" b="1">
                <a:latin typeface="Times New Roman" panose="02020603050405020304" charset="0"/>
                <a:cs typeface="Times New Roman" panose="02020603050405020304" charset="0"/>
                <a:sym typeface="+mn-ea"/>
              </a:rPr>
              <a:t>Numpy:</a:t>
            </a:r>
            <a:r>
              <a:rPr lang="en-US" altLang="en-IN">
                <a:latin typeface="Times New Roman" panose="02020603050405020304" charset="0"/>
                <a:cs typeface="Times New Roman" panose="02020603050405020304" charset="0"/>
                <a:sym typeface="+mn-ea"/>
              </a:rPr>
              <a:t> NumPy is a fundamental library for numerical operations in Python. It's commonly used for array and matrix manipulation. In this code, it's used for various mathematical calculations and creating arrays. </a:t>
            </a:r>
            <a:endParaRPr lang="en-US" altLang="en-IN">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endParaRPr lang="en-US" altLang="en-IN" b="1">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r>
              <a:rPr lang="en-US" altLang="en-IN" b="1">
                <a:latin typeface="Times New Roman" panose="02020603050405020304" charset="0"/>
                <a:cs typeface="Times New Roman" panose="02020603050405020304" charset="0"/>
                <a:sym typeface="+mn-ea"/>
              </a:rPr>
              <a:t>Matplotlib:</a:t>
            </a:r>
            <a:r>
              <a:rPr lang="en-US" altLang="en-IN">
                <a:latin typeface="Times New Roman" panose="02020603050405020304" charset="0"/>
                <a:cs typeface="Times New Roman" panose="02020603050405020304" charset="0"/>
                <a:sym typeface="+mn-ea"/>
              </a:rPr>
              <a:t> Matplotlib is a popular library in Python for creating static, interactive visualizations and plots.</a:t>
            </a:r>
            <a:endParaRPr lang="en-US" altLang="en-IN">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endParaRPr lang="en-US" altLang="en-IN">
              <a:latin typeface="Times New Roman" panose="02020603050405020304" charset="0"/>
              <a:cs typeface="Times New Roman" panose="02020603050405020304" charset="0"/>
              <a:sym typeface="+mn-ea"/>
            </a:endParaRPr>
          </a:p>
          <a:p>
            <a:pPr marL="0" indent="0" algn="just">
              <a:lnSpc>
                <a:spcPct val="130000"/>
              </a:lnSpc>
              <a:buFont typeface="Arial" panose="020B0604020202020204" pitchFamily="34" charset="0"/>
              <a:buNone/>
            </a:pPr>
            <a:endParaRPr lang="en-US" altLang="en-IN">
              <a:latin typeface="Times New Roman" panose="02020603050405020304" charset="0"/>
              <a:cs typeface="Times New Roman" panose="02020603050405020304" charset="0"/>
            </a:endParaRPr>
          </a:p>
          <a:p>
            <a:endParaRPr lang="en-US" altLang="en-IN">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smtClean="0">
                <a:latin typeface="Times New Roman" panose="02020603050405020304" charset="0"/>
                <a:cs typeface="Times New Roman" panose="02020603050405020304" charset="0"/>
              </a:rPr>
              <a:t>Experiment </a:t>
            </a:r>
            <a:r>
              <a:rPr lang="en-US" altLang="en-IN" sz="3600" b="0" dirty="0" smtClean="0">
                <a:latin typeface="Times New Roman" panose="02020603050405020304" charset="0"/>
                <a:cs typeface="Times New Roman" panose="02020603050405020304" charset="0"/>
              </a:rPr>
              <a:t>Screenshots</a:t>
            </a:r>
            <a:endParaRPr lang="en-US" altLang="en-IN" sz="3600" b="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a:latin typeface="Times New Roman" panose="02020603050405020304" charset="0"/>
                <a:cs typeface="Times New Roman" panose="02020603050405020304" charset="0"/>
              </a:rPr>
              <a:t>23 </a:t>
            </a:r>
            <a:r>
              <a:rPr lang="en-US" altLang="en-IN">
                <a:latin typeface="Times New Roman" panose="02020603050405020304" charset="0"/>
                <a:cs typeface="Times New Roman" panose="02020603050405020304" charset="0"/>
              </a:rPr>
              <a:t>March</a:t>
            </a:r>
            <a:r>
              <a:rPr lang="en-IN" altLang="en-US">
                <a:latin typeface="Times New Roman" panose="02020603050405020304" charset="0"/>
                <a:cs typeface="Times New Roman" panose="02020603050405020304" charset="0"/>
              </a:rPr>
              <a:t> 2024</a:t>
            </a:r>
            <a:endParaRPr lang="en-IN" altLang="en-US">
              <a:latin typeface="Times New Roman" panose="02020603050405020304" charset="0"/>
              <a:cs typeface="Times New Roman" panose="02020603050405020304" charset="0"/>
            </a:endParaRPr>
          </a:p>
        </p:txBody>
      </p:sp>
      <p:sp>
        <p:nvSpPr>
          <p:cNvPr id="4" name="Footer Placeholder 3"/>
          <p:cNvSpPr>
            <a:spLocks noGrp="1"/>
          </p:cNvSpPr>
          <p:nvPr>
            <p:ph type="ftr" idx="11"/>
          </p:nvPr>
        </p:nvSpPr>
        <p:spPr>
          <a:xfrm>
            <a:off x="3124200" y="4767580"/>
            <a:ext cx="3428365" cy="273685"/>
          </a:xfrm>
        </p:spPr>
        <p:txBody>
          <a:bodyPr/>
          <a:lstStyle/>
          <a:p>
            <a:r>
              <a:rPr lang="en-US" smtClean="0">
                <a:latin typeface="Times New Roman" panose="02020603050405020304" charset="0"/>
                <a:cs typeface="Times New Roman" panose="02020603050405020304" charset="0"/>
              </a:rPr>
              <a:t>Department of Computer Science and Engineering</a:t>
            </a:r>
            <a:endParaRPr lang="en-US" smtClean="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rcRect l="7957" b="13730"/>
          <a:stretch>
            <a:fillRect/>
          </a:stretch>
        </p:blipFill>
        <p:spPr>
          <a:xfrm>
            <a:off x="530860" y="915670"/>
            <a:ext cx="3837305" cy="3758565"/>
          </a:xfrm>
          <a:prstGeom prst="rect">
            <a:avLst/>
          </a:prstGeom>
        </p:spPr>
      </p:pic>
      <p:pic>
        <p:nvPicPr>
          <p:cNvPr id="7" name="Picture 6"/>
          <p:cNvPicPr>
            <a:picLocks noChangeAspect="1"/>
          </p:cNvPicPr>
          <p:nvPr/>
        </p:nvPicPr>
        <p:blipFill>
          <a:blip r:embed="rId2"/>
          <a:stretch>
            <a:fillRect/>
          </a:stretch>
        </p:blipFill>
        <p:spPr>
          <a:xfrm>
            <a:off x="4544060" y="916305"/>
            <a:ext cx="3774440" cy="3851910"/>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6073</Words>
  <Application>WPS Presentation</Application>
  <PresentationFormat>On-screen Show (16:9)</PresentationFormat>
  <Paragraphs>254</Paragraphs>
  <Slides>23</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Arial</vt:lpstr>
      <vt:lpstr>Calibri</vt:lpstr>
      <vt:lpstr>Noto Sans Symbols</vt:lpstr>
      <vt:lpstr>Trebuchet MS</vt:lpstr>
      <vt:lpstr>Times New Roman</vt:lpstr>
      <vt:lpstr>Bookman Old Style</vt:lpstr>
      <vt:lpstr>Times New Roman</vt:lpstr>
      <vt:lpstr>Microsoft YaHei</vt:lpstr>
      <vt:lpstr>Arial Unicode MS</vt:lpstr>
      <vt:lpstr>Segoe Print</vt:lpstr>
      <vt:lpstr>1_Office Theme</vt:lpstr>
      <vt:lpstr>A Seminar on DFFMD-A DEEPFAKE FACE MASK DATASET FOR INFECTIOUS DISEASE ERA WITH DEEPFAKE DETECTION ALGORITHMS</vt:lpstr>
      <vt:lpstr>Introduction</vt:lpstr>
      <vt:lpstr>Problem Statement</vt:lpstr>
      <vt:lpstr>Problem Illustration</vt:lpstr>
      <vt:lpstr>Proposed Method</vt:lpstr>
      <vt:lpstr>Proposed Method Illustration</vt:lpstr>
      <vt:lpstr>Experiment Environment</vt:lpstr>
      <vt:lpstr>Experiment Environment</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Results</vt:lpstr>
      <vt:lpstr>Experiment Results</vt:lpstr>
      <vt:lpstr>Finding</vt:lpstr>
      <vt:lpstr>Justification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manic</cp:lastModifiedBy>
  <cp:revision>40</cp:revision>
  <dcterms:created xsi:type="dcterms:W3CDTF">2023-08-27T11:55:00Z</dcterms:created>
  <dcterms:modified xsi:type="dcterms:W3CDTF">2024-03-23T06:12:43Z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F3BE009150324F15AECCC173D0225D71_13</vt:lpwstr>
  </property>
  <property fmtid="{D5CDD505-2E9C-101B-9397-08002B2CF9AE}" pid="3" name="KSOProductBuildVer">
    <vt:lpwstr>1033-12.2.0.13489</vt:lpwstr>
  </property>
</Properties>
</file>